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668" r:id="rId6"/>
    <p:sldId id="683" r:id="rId7"/>
    <p:sldId id="762" r:id="rId8"/>
    <p:sldId id="800" r:id="rId9"/>
    <p:sldId id="765" r:id="rId10"/>
    <p:sldId id="764"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796" r:id="rId44"/>
    <p:sldId id="797" r:id="rId45"/>
    <p:sldId id="672" r:id="rId4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764"/>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796"/>
            <p14:sldId id="79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26" autoAdjust="0"/>
    <p:restoredTop sz="66232" autoAdjust="0"/>
  </p:normalViewPr>
  <p:slideViewPr>
    <p:cSldViewPr snapToGrid="0">
      <p:cViewPr varScale="1">
        <p:scale>
          <a:sx n="27" d="100"/>
          <a:sy n="27" d="100"/>
        </p:scale>
        <p:origin x="852" y="1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media/image2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1"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 -- 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1"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1"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1" dirty="0" smtClean="0"/>
              <a:t>chef</a:t>
            </a:r>
            <a:r>
              <a:rPr lang="en-US" dirty="0" smtClean="0"/>
              <a:t> will generate for you will include a default README file. The extension </a:t>
            </a:r>
            <a:r>
              <a:rPr lang="en-US" b="1"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1" dirty="0" smtClean="0"/>
              <a:t>cat</a:t>
            </a:r>
            <a:r>
              <a:rPr lang="en-US" dirty="0" smtClean="0"/>
              <a:t> 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need to execute the command `</a:t>
            </a:r>
            <a:r>
              <a:rPr lang="en-US" dirty="0" err="1" smtClean="0"/>
              <a:t>git</a:t>
            </a:r>
            <a:r>
              <a:rPr lang="en-US" dirty="0" smtClean="0"/>
              <a:t> </a:t>
            </a:r>
            <a:r>
              <a:rPr lang="en-US" dirty="0" err="1" smtClean="0"/>
              <a:t>init</a:t>
            </a:r>
            <a:r>
              <a:rPr lang="en-US" dirty="0" smtClean="0"/>
              <a:t>` 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1" dirty="0" err="1" smtClean="0">
                <a:latin typeface="Inconsolata" panose="020B0609030003000000" pitchFamily="49" charset="0"/>
              </a:rPr>
              <a:t>git</a:t>
            </a:r>
            <a:r>
              <a:rPr lang="en-US" b="1" dirty="0" smtClean="0">
                <a:latin typeface="Inconsolata" panose="020B0609030003000000" pitchFamily="49" charset="0"/>
              </a:rPr>
              <a:t> add .</a:t>
            </a:r>
            <a:r>
              <a:rPr lang="en-US" b="1"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 - well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a:t>
            </a:r>
            <a:r>
              <a:rPr lang="en-US" dirty="0" err="1" smtClean="0"/>
              <a:t>git</a:t>
            </a:r>
            <a:r>
              <a:rPr lang="en-US" dirty="0" smtClean="0"/>
              <a:t> with </a:t>
            </a:r>
            <a:r>
              <a:rPr lang="en-US" b="1" dirty="0" err="1" smtClean="0"/>
              <a:t>git</a:t>
            </a:r>
            <a:r>
              <a:rPr lang="en-US" b="1" dirty="0" smtClean="0"/>
              <a: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1" dirty="0" smtClean="0"/>
              <a:t>chef generate cookbook apache</a:t>
            </a:r>
            <a:r>
              <a:rPr lang="en-US" dirty="0" smtClean="0"/>
              <a:t>. 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a:t>
            </a:r>
            <a:r>
              <a:rPr lang="en-US" dirty="0" err="1" smtClean="0"/>
              <a:t>git</a:t>
            </a:r>
            <a:r>
              <a:rPr lang="en-US" dirty="0" smtClean="0"/>
              <a: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TBD: Integrate this </a:t>
            </a:r>
            <a:r>
              <a:rPr lang="en-US" smtClean="0"/>
              <a:t>pic.</a:t>
            </a:r>
          </a:p>
          <a:p>
            <a:r>
              <a:rPr lang="en-US" smtClean="0"/>
              <a:t>Before </a:t>
            </a:r>
            <a:r>
              <a:rPr lang="en-US" dirty="0" smtClean="0"/>
              <a:t>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r>
              <a:rPr lang="en-US" dirty="0" smtClean="0"/>
              <a:t>-</a:t>
            </a:r>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a:t>
            </a:r>
            <a:r>
              <a:rPr lang="en-US" dirty="0" err="1" smtClean="0"/>
              <a:t>git</a:t>
            </a:r>
            <a:r>
              <a:rPr lang="en-US" dirty="0" smtClean="0"/>
              <a:t>?</a:t>
            </a:r>
          </a:p>
          <a:p>
            <a:endParaRPr lang="en-US" dirty="0" smtClean="0"/>
          </a:p>
          <a:p>
            <a:r>
              <a:rPr lang="en-US" dirty="0" smtClean="0"/>
              <a:t>What are the pros and cons of this approach?</a:t>
            </a:r>
          </a:p>
          <a:p>
            <a:endParaRPr lang="en-US" dirty="0" smtClean="0"/>
          </a:p>
          <a:p>
            <a:r>
              <a:rPr lang="en-US" dirty="0" smtClean="0"/>
              <a:t>For the rest of this course we will be using </a:t>
            </a:r>
            <a:r>
              <a:rPr lang="en-US" dirty="0" err="1" smtClean="0"/>
              <a:t>git</a:t>
            </a:r>
            <a:r>
              <a:rPr lang="en-US" dirty="0" smtClean="0"/>
              <a:t>.</a:t>
            </a:r>
          </a:p>
          <a:p>
            <a:endParaRPr lang="en-US" dirty="0" smtClean="0"/>
          </a:p>
          <a:p>
            <a:r>
              <a:rPr lang="en-US" dirty="0" smtClean="0"/>
              <a:t>TBD:</a:t>
            </a:r>
            <a:r>
              <a:rPr lang="en-US" baseline="0" dirty="0" smtClean="0"/>
              <a:t> Need different graphic.</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13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Edit your</a:t>
            </a:r>
            <a:r>
              <a:rPr lang="en-US" baseline="0" dirty="0" smtClean="0"/>
              <a:t> </a:t>
            </a:r>
            <a:r>
              <a:rPr lang="en-US" baseline="0" dirty="0" err="1" smtClean="0"/>
              <a:t>setup.rb</a:t>
            </a:r>
            <a:r>
              <a:rPr lang="en-US" baseline="0" dirty="0" smtClean="0"/>
              <a:t> recipe and add the package "</a:t>
            </a:r>
            <a:r>
              <a:rPr lang="en-US" baseline="0" dirty="0" err="1" smtClean="0"/>
              <a:t>git</a:t>
            </a:r>
            <a:r>
              <a:rPr lang="en-US" baseline="0" dirty="0" smtClean="0"/>
              <a:t>" as shown here.</a:t>
            </a:r>
          </a:p>
          <a:p>
            <a:pPr marL="228600" indent="-228600">
              <a:buAutoNum type="arabicPeriod"/>
            </a:pPr>
            <a:endParaRPr lang="en-US" dirty="0" smtClean="0"/>
          </a:p>
          <a:p>
            <a:r>
              <a:rPr lang="en-US" dirty="0" smtClean="0"/>
              <a:t>Instructor Note: Allow time for individuals to complete this exercise.</a:t>
            </a:r>
          </a:p>
          <a:p>
            <a:endParaRPr lang="en-US" dirty="0" smtClean="0"/>
          </a:p>
          <a:p>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2. Use </a:t>
            </a:r>
            <a:r>
              <a:rPr lang="en-US" b="1" dirty="0" smtClean="0"/>
              <a:t>sudo chef-apply </a:t>
            </a:r>
            <a:r>
              <a:rPr lang="en-US" b="1" dirty="0" err="1" smtClean="0"/>
              <a:t>setup.rb</a:t>
            </a:r>
            <a:r>
              <a:rPr lang="en-US" b="1" baseline="0" dirty="0" smtClean="0"/>
              <a:t> </a:t>
            </a:r>
            <a:r>
              <a:rPr lang="en-US" baseline="0" dirty="0" smtClean="0"/>
              <a:t>to apply your recipe. Notice how </a:t>
            </a:r>
            <a:r>
              <a:rPr lang="en-US" dirty="0" err="1" smtClean="0"/>
              <a:t>git</a:t>
            </a:r>
            <a:r>
              <a:rPr lang="en-US" dirty="0" smtClean="0"/>
              <a: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5251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mtClean="0"/>
              <a:t>workstation</a:t>
            </a:r>
          </a:p>
          <a:p>
            <a:r>
              <a:rPr lang="en-US" smtClean="0"/>
              <a:t>├── Berksfile</a:t>
            </a:r>
          </a:p>
          <a:p>
            <a:r>
              <a:rPr lang="en-US" smtClean="0"/>
              <a:t>├── README.md</a:t>
            </a:r>
          </a:p>
          <a:p>
            <a:r>
              <a:rPr lang="en-US" smtClean="0"/>
              <a:t>├── chefignore</a:t>
            </a:r>
          </a:p>
          <a:p>
            <a:r>
              <a:rPr lang="sv-SE" smtClean="0"/>
              <a:t>├── metadata.rb                                                                       </a:t>
            </a:r>
          </a:p>
          <a:p>
            <a:r>
              <a:rPr lang="sv-SE" smtClean="0"/>
              <a:t>├── README.md                                                                         </a:t>
            </a:r>
          </a:p>
          <a:p>
            <a:r>
              <a:rPr lang="sv-SE" smtClean="0"/>
              <a:t>├── recipes                                                                           </a:t>
            </a:r>
          </a:p>
          <a:p>
            <a:r>
              <a:rPr lang="sv-SE" smtClean="0"/>
              <a:t>│   └── default.rb                                                                    </a:t>
            </a:r>
          </a:p>
          <a:p>
            <a:r>
              <a:rPr lang="sv-SE" smtClean="0"/>
              <a:t>├── spec                                                                              </a:t>
            </a:r>
          </a:p>
          <a:p>
            <a:r>
              <a:rPr lang="sv-SE" smtClean="0"/>
              <a:t>│   ├── spec_helper.rb                                                                </a:t>
            </a:r>
          </a:p>
          <a:p>
            <a:r>
              <a:rPr lang="sv-SE" smtClean="0"/>
              <a:t>│   └── unit                                                                          </a:t>
            </a:r>
          </a:p>
          <a:p>
            <a:r>
              <a:rPr lang="sv-SE" smtClean="0"/>
              <a:t>│       └── recipes                                                                   </a:t>
            </a:r>
          </a:p>
          <a:p>
            <a:r>
              <a:rPr lang="en-US" smtClean="0"/>
              <a:t>10 directories, 9 files</a:t>
            </a:r>
            <a:endParaRPr lang="en-US" dirty="0"/>
          </a:p>
        </p:txBody>
      </p:sp>
      <p:sp>
        <p:nvSpPr>
          <p:cNvPr id="4" name="Text Placeholder 3"/>
          <p:cNvSpPr>
            <a:spLocks noGrp="1"/>
          </p:cNvSpPr>
          <p:nvPr>
            <p:ph type="body" sz="quarter" idx="11"/>
          </p:nvPr>
        </p:nvSpPr>
        <p:spPr/>
        <p:txBody>
          <a:bodyPr/>
          <a:lstStyle/>
          <a:p>
            <a:r>
              <a:rPr lang="en-US"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29796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41968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584775"/>
          </a:xfrm>
          <a:prstGeom prst="rect">
            <a:avLst/>
          </a:prstGeom>
        </p:spPr>
        <p:txBody>
          <a:bodyPr wrap="none">
            <a:spAutoFit/>
          </a:bodyPr>
          <a:lstStyle/>
          <a:p>
            <a:pPr algn="ctr"/>
            <a:r>
              <a:rPr lang="en-US" sz="3200" dirty="0">
                <a:cs typeface="Inconsolata"/>
              </a:rPr>
              <a:t>http://</a:t>
            </a:r>
            <a:r>
              <a:rPr lang="en-US" sz="3200" dirty="0" err="1">
                <a:cs typeface="Inconsolata"/>
              </a:rPr>
              <a:t>docs.chef.io</a:t>
            </a:r>
            <a:r>
              <a:rPr lang="en-US" sz="3200" dirty="0">
                <a:cs typeface="Inconsolata"/>
              </a:rPr>
              <a:t>/</a:t>
            </a:r>
            <a:r>
              <a:rPr lang="en-US" sz="3200" dirty="0" err="1">
                <a:cs typeface="Inconsolata"/>
              </a:rPr>
              <a:t>config_rb_metadata.html</a:t>
            </a: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6"/>
            <a:ext cx="14423693" cy="6096519"/>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add</a:t>
            </a:r>
            <a:r>
              <a:rPr lang="en-US" dirty="0"/>
              <a:t> 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t>http://git-scm.com/book/en/v2/Getting-Started-Git-Basics</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1" y="168442"/>
            <a:ext cx="15653536" cy="963935"/>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54985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a:t>
            </a:r>
            <a:r>
              <a:rPr lang="en-US" sz="3200" dirty="0" err="1" smtClean="0"/>
              <a:t>git</a:t>
            </a:r>
            <a:r>
              <a:rPr lang="en-US" sz="3200" dirty="0" smtClean="0"/>
              <a:t> versioning in the workplace, you should ultimately push the local </a:t>
            </a:r>
            <a:r>
              <a:rPr lang="en-US" sz="3200" dirty="0" err="1" smtClean="0"/>
              <a:t>git</a:t>
            </a:r>
            <a:r>
              <a:rPr lang="en-US" sz="3200" dirty="0" smtClean="0"/>
              <a: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2587224" y="3537285"/>
            <a:ext cx="11081553" cy="4444934"/>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started.</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enabled</a:t>
            </a:r>
            <a:r>
              <a:rPr lang="en-US" sz="2667" dirty="0" smtClean="0">
                <a:solidFill>
                  <a:schemeClr val="tx1">
                    <a:lumMod val="75000"/>
                  </a:schemeClr>
                </a:solidFill>
                <a:latin typeface="Inconsolata"/>
                <a:cs typeface="Inconsolata"/>
              </a:rPr>
              <a:t>.</a:t>
            </a:r>
            <a:endParaRPr lang="en-US" sz="2667" dirty="0">
              <a:solidFill>
                <a:schemeClr val="tx1">
                  <a:lumMod val="75000"/>
                </a:schemeClr>
              </a:solidFill>
            </a:endParaRPr>
          </a:p>
          <a:p>
            <a:pPr marL="457189" indent="-457189">
              <a:lnSpc>
                <a:spcPct val="120000"/>
              </a:lnSpc>
              <a:buFont typeface="Wingdings" charset="2"/>
              <a:buChar char="q"/>
            </a:pPr>
            <a:r>
              <a:rPr lang="en-US" sz="3200" dirty="0"/>
              <a:t>Place the apache cookbook under version control</a:t>
            </a:r>
            <a:endParaRPr lang="en-US" sz="2667" dirty="0">
              <a:solidFill>
                <a:schemeClr val="tx1">
                  <a:lumMod val="75000"/>
                </a:schemeClr>
              </a:solidFill>
            </a:endParaRPr>
          </a:p>
          <a:p>
            <a:pPr>
              <a:lnSpc>
                <a:spcPct val="120000"/>
              </a:lnSpc>
            </a:pPr>
            <a:endParaRPr lang="en-US" sz="2400" dirty="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 - Option</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smtClean="0"/>
              <a:t>apt_package</a:t>
            </a:r>
            <a:r>
              <a:rPr lang="en-US" dirty="0" smtClean="0"/>
              <a:t>[httpd] </a:t>
            </a:r>
            <a:r>
              <a:rPr lang="en-US" dirty="0"/>
              <a:t>action install</a:t>
            </a:r>
          </a:p>
          <a:p>
            <a:r>
              <a:rPr lang="en-US" dirty="0"/>
              <a:t>    - install version 2.4.7-1ubuntu4.4 of package </a:t>
            </a:r>
            <a:r>
              <a:rPr lang="en-US" dirty="0" smtClean="0"/>
              <a:t>httpd</a:t>
            </a:r>
            <a:endParaRPr lang="en-US" dirty="0"/>
          </a:p>
          <a:p>
            <a:r>
              <a:rPr lang="en-US" dirty="0"/>
              <a:t>  * file[/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538f31 to 17d291</a:t>
            </a:r>
          </a:p>
          <a:p>
            <a:r>
              <a:rPr lang="en-US" dirty="0"/>
              <a:t>    --- /</a:t>
            </a:r>
            <a:r>
              <a:rPr lang="en-US" dirty="0" err="1"/>
              <a:t>var</a:t>
            </a:r>
            <a:r>
              <a:rPr lang="en-US" dirty="0"/>
              <a:t>/www/html/</a:t>
            </a:r>
            <a:r>
              <a:rPr lang="en-US" dirty="0" err="1"/>
              <a:t>index.html</a:t>
            </a:r>
            <a:r>
              <a:rPr lang="en-US" dirty="0"/>
              <a:t>	2015-05-05 08:33:24.681723000 +0000</a:t>
            </a:r>
          </a:p>
          <a:p>
            <a:r>
              <a:rPr lang="en-US" dirty="0"/>
              <a:t>    +++ /</a:t>
            </a:r>
            <a:r>
              <a:rPr lang="en-US" dirty="0" err="1"/>
              <a:t>var</a:t>
            </a:r>
            <a:r>
              <a:rPr lang="en-US" dirty="0"/>
              <a:t>/www/html/.index.html20150505-2060-171d524	2015-05-05 08:33:31.989375000 +0000</a:t>
            </a:r>
          </a:p>
          <a:p>
            <a:r>
              <a:rPr lang="en-US" dirty="0"/>
              <a:t>    @@ -1,379 +1,2 @@</a:t>
            </a:r>
          </a:p>
          <a:p>
            <a:r>
              <a:rPr lang="en-US" dirty="0"/>
              <a:t>    -</a:t>
            </a:r>
          </a:p>
          <a:p>
            <a:r>
              <a:rPr lang="en-US" dirty="0"/>
              <a:t>    -&lt;!DOCTYPE html PUBLIC "-//W3C//DTD XHTML 1.0 Transitional//EN" "http://www.w3.org/TR/xhtml1/DTD/xhtml1-transitional.dtd"&gt;</a:t>
            </a:r>
          </a:p>
          <a:p>
            <a:r>
              <a:rPr lang="en-US" dirty="0"/>
              <a:t>    -&lt;html </a:t>
            </a:r>
            <a:r>
              <a:rPr lang="en-US" dirty="0" err="1"/>
              <a:t>xmlns</a:t>
            </a:r>
            <a:r>
              <a:rPr lang="en-US" dirty="0"/>
              <a:t>="http://www.w3.org/1999/</a:t>
            </a:r>
            <a:r>
              <a:rPr lang="en-US" dirty="0" err="1"/>
              <a:t>xhtml</a:t>
            </a:r>
            <a:r>
              <a:rPr lang="en-US" dirty="0"/>
              <a:t>"&gt;</a:t>
            </a:r>
          </a:p>
          <a:p>
            <a:r>
              <a:rPr lang="en-US" dirty="0"/>
              <a:t>    -  &lt;!-</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Save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err="1"/>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dirty="0" err="1"/>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14378619" y="58057"/>
            <a:ext cx="1683852" cy="1567543"/>
          </a:xfrm>
          <a:prstGeom prst="rect">
            <a:avLst/>
          </a:prstGeom>
        </p:spPr>
      </p:pic>
      <p:pic>
        <p:nvPicPr>
          <p:cNvPr id="7" name="Picture 6"/>
          <p:cNvPicPr>
            <a:picLocks noChangeAspect="1"/>
          </p:cNvPicPr>
          <p:nvPr/>
        </p:nvPicPr>
        <p:blipFill>
          <a:blip r:embed="rId4"/>
          <a:stretch>
            <a:fillRect/>
          </a:stretch>
        </p:blipFill>
        <p:spPr>
          <a:xfrm>
            <a:off x="2479288" y="4451050"/>
            <a:ext cx="11297424" cy="3406925"/>
          </a:xfrm>
          <a:prstGeom prst="rect">
            <a:avLst/>
          </a:prstGeom>
          <a:ln w="22225">
            <a:solidFill>
              <a:schemeClr val="accent1"/>
            </a:solidFill>
          </a:ln>
        </p:spPr>
      </p:pic>
    </p:spTree>
    <p:extLst>
      <p:ext uri="{BB962C8B-B14F-4D97-AF65-F5344CB8AC3E}">
        <p14:creationId xmlns:p14="http://schemas.microsoft.com/office/powerpoint/2010/main" val="394690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4281458"/>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a:t>
            </a:r>
            <a:r>
              <a:rPr lang="en-US" dirty="0" err="1"/>
              <a:t>emacs</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a:t>
            </a:r>
          </a:p>
          <a:p>
            <a:r>
              <a:rPr lang="en-US" dirty="0"/>
              <a:t>    - install version 1.7.1-3.el6_4.1 of package </a:t>
            </a:r>
            <a:r>
              <a:rPr lang="en-US" dirty="0" err="1"/>
              <a:t>git</a:t>
            </a:r>
            <a:endParaRPr lang="en-US" dirty="0"/>
          </a:p>
          <a:p>
            <a:r>
              <a:rPr lang="en-US" dirty="0"/>
              <a:t>  * file[/etc/</a:t>
            </a:r>
            <a:r>
              <a:rPr lang="en-US" dirty="0" err="1"/>
              <a:t>motd</a:t>
            </a:r>
            <a:r>
              <a:rPr lang="en-US" dirty="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14618</TotalTime>
  <Words>4071</Words>
  <Application>Microsoft Office PowerPoint</Application>
  <PresentationFormat>Custom</PresentationFormat>
  <Paragraphs>589</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Courier New</vt:lpstr>
      <vt:lpstr>Gill Sans MT</vt:lpstr>
      <vt:lpstr>Inconsolata</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 - Option</vt:lpstr>
      <vt:lpstr>Lab: Apply the Server Recipe</vt:lpstr>
      <vt:lpstr>Lab: Verify That the Website is Available</vt:lpstr>
      <vt:lpstr>Lab: Commit Your Work</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1754</cp:revision>
  <cp:lastPrinted>2015-02-07T23:49:10Z</cp:lastPrinted>
  <dcterms:created xsi:type="dcterms:W3CDTF">2012-09-13T17:36:07Z</dcterms:created>
  <dcterms:modified xsi:type="dcterms:W3CDTF">2015-08-28T17:15:35Z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